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13" autoAdjust="0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8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6107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2519679"/>
            <a:ext cx="10590790" cy="3213178"/>
          </a:xfrm>
        </p:spPr>
        <p:txBody>
          <a:bodyPr anchor="b"/>
          <a:lstStyle>
            <a:lvl1pPr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2190781" y="2150669"/>
            <a:ext cx="1188719" cy="3657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10742372" y="3873399"/>
            <a:ext cx="4631754" cy="36576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423049" y="354876"/>
            <a:ext cx="1005839" cy="921224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427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5963912"/>
            <a:ext cx="10590791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5" y="822960"/>
            <a:ext cx="10590791" cy="411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6643998"/>
            <a:ext cx="10590790" cy="592454"/>
          </a:xfrm>
        </p:spPr>
        <p:txBody>
          <a:bodyPr>
            <a:normAutofit/>
          </a:bodyPr>
          <a:lstStyle>
            <a:lvl1pPr marL="0" indent="0">
              <a:buNone/>
              <a:defRPr sz="144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903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8558" y="1276101"/>
            <a:ext cx="10598179" cy="1647583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251960"/>
            <a:ext cx="10590791" cy="297180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7340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1057879" y="728803"/>
            <a:ext cx="962294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52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11861350" y="3136545"/>
            <a:ext cx="783316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52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8254" y="1178561"/>
            <a:ext cx="10144687" cy="3235958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2335135" y="4414519"/>
            <a:ext cx="9277463" cy="41060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6" y="6035040"/>
            <a:ext cx="11093876" cy="1197428"/>
          </a:xfrm>
        </p:spPr>
        <p:txBody>
          <a:bodyPr anchor="ctr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51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2844800"/>
            <a:ext cx="10590792" cy="218701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6029960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066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90791" cy="848357"/>
          </a:xfrm>
        </p:spPr>
        <p:txBody>
          <a:bodyPr/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3124203"/>
            <a:ext cx="3770254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85944" y="3815717"/>
            <a:ext cx="3770255" cy="341675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5266" y="3124200"/>
            <a:ext cx="3776411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415266" y="3815716"/>
            <a:ext cx="3776411" cy="341675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465762" y="3124201"/>
            <a:ext cx="377487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9465995" y="3815715"/>
            <a:ext cx="3774643" cy="341675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284765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9326881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6440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90791" cy="848357"/>
          </a:xfrm>
        </p:spPr>
        <p:txBody>
          <a:bodyPr/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439413"/>
            <a:ext cx="366052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01464" y="3124200"/>
            <a:ext cx="3229490" cy="190981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85945" y="6130927"/>
            <a:ext cx="3660526" cy="1101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2638" y="5439413"/>
            <a:ext cx="3660526" cy="691516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698155" y="3124200"/>
            <a:ext cx="3229492" cy="190981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484206" y="6130926"/>
            <a:ext cx="3660526" cy="1101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79331" y="5439414"/>
            <a:ext cx="3661314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95637" y="3124200"/>
            <a:ext cx="3229490" cy="190981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79330" y="6130925"/>
            <a:ext cx="3661315" cy="1101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5286997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9357362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73333" y="7670206"/>
            <a:ext cx="4373138" cy="36576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026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90791" cy="8483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5945" y="3124200"/>
            <a:ext cx="10590791" cy="409956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834527" y="7670206"/>
            <a:ext cx="1188719" cy="36575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421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2283" y="1534160"/>
            <a:ext cx="1691958" cy="5698308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5945" y="1534160"/>
            <a:ext cx="7507230" cy="569830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783725" y="7670206"/>
            <a:ext cx="1190562" cy="36575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1470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0404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5945" y="3124200"/>
            <a:ext cx="10590791" cy="4099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8210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213174"/>
            <a:ext cx="5221230" cy="2740589"/>
          </a:xfrm>
        </p:spPr>
        <p:txBody>
          <a:bodyPr anchor="ctr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671" y="3213173"/>
            <a:ext cx="4509054" cy="2740589"/>
          </a:xfrm>
        </p:spPr>
        <p:txBody>
          <a:bodyPr anchor="ctr"/>
          <a:lstStyle>
            <a:lvl1pPr marL="0" indent="0" algn="l">
              <a:buNone/>
              <a:defRPr sz="24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7589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5945" y="3124201"/>
            <a:ext cx="5790190" cy="409956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50455" y="3124200"/>
            <a:ext cx="5790191" cy="40995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3288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3124200"/>
            <a:ext cx="579018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5945" y="3815715"/>
            <a:ext cx="5790190" cy="3408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50455" y="3124200"/>
            <a:ext cx="5790191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50455" y="3815715"/>
            <a:ext cx="5790191" cy="3408047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7985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13696" cy="84835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716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74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6" y="1554480"/>
            <a:ext cx="3351790" cy="192024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37375" y="1737360"/>
            <a:ext cx="6228079" cy="54864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385945" y="3755137"/>
            <a:ext cx="3351790" cy="3474719"/>
          </a:xfrm>
        </p:spPr>
        <p:txBody>
          <a:bodyPr/>
          <a:lstStyle>
            <a:lvl1pPr marL="0" indent="0">
              <a:buNone/>
              <a:defRPr sz="168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994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6" y="2032000"/>
            <a:ext cx="4638161" cy="208280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57444" y="1371600"/>
            <a:ext cx="3872632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385945" y="4389120"/>
            <a:ext cx="4631054" cy="1645920"/>
          </a:xfrm>
        </p:spPr>
        <p:txBody>
          <a:bodyPr>
            <a:normAutofit/>
          </a:bodyPr>
          <a:lstStyle>
            <a:lvl1pPr marL="0" indent="0">
              <a:buNone/>
              <a:defRPr sz="168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204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0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385945" y="1168402"/>
            <a:ext cx="10513696" cy="8483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3124200"/>
            <a:ext cx="10513696" cy="4099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783725" y="7670206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3333" y="7670206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272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1914644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45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Voice-Enabled GIS Web Application</a:t>
            </a:r>
            <a:endParaRPr lang="en-US" sz="4500" dirty="0"/>
          </a:p>
        </p:txBody>
      </p:sp>
      <p:sp>
        <p:nvSpPr>
          <p:cNvPr id="6" name="Text 2"/>
          <p:cNvSpPr/>
          <p:nvPr/>
        </p:nvSpPr>
        <p:spPr>
          <a:xfrm>
            <a:off x="6280190" y="4211240"/>
            <a:ext cx="7556421" cy="21037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This voice-enabled GIS web application will revolutionize how users interact with and analyze geographic data. Using the power of Leaflet and TensorFlow.js, this application will provide a seamless, voice-driven experience for exploring and understanding complex spatial information.</a:t>
            </a:r>
            <a:endParaRPr lang="en-US" sz="1786" dirty="0"/>
          </a:p>
        </p:txBody>
      </p:sp>
      <p:sp>
        <p:nvSpPr>
          <p:cNvPr id="8" name="Text 4"/>
          <p:cNvSpPr/>
          <p:nvPr/>
        </p:nvSpPr>
        <p:spPr>
          <a:xfrm>
            <a:off x="6398776" y="6067544"/>
            <a:ext cx="125611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endParaRPr lang="en-US" sz="768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864525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 Goals</a:t>
            </a:r>
            <a:endParaRPr lang="en-US" sz="4465" dirty="0"/>
          </a:p>
        </p:txBody>
      </p:sp>
      <p:sp>
        <p:nvSpPr>
          <p:cNvPr id="6" name="Text 2"/>
          <p:cNvSpPr/>
          <p:nvPr/>
        </p:nvSpPr>
        <p:spPr>
          <a:xfrm>
            <a:off x="793790" y="3913465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The primary goals of this project are to create an interactive, voice-controlled interface for GIS data exploration and analysis, improve accessibility for a wider user base, and seamlessly integrate with existing GIS systems to enhance their capabilities.</a:t>
            </a:r>
            <a:endParaRPr lang="en-US" sz="1786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1102519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793790" y="240661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987504" y="2491621"/>
            <a:ext cx="122873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79" dirty="0"/>
          </a:p>
        </p:txBody>
      </p:sp>
      <p:sp>
        <p:nvSpPr>
          <p:cNvPr id="8" name="Text 4"/>
          <p:cNvSpPr/>
          <p:nvPr/>
        </p:nvSpPr>
        <p:spPr>
          <a:xfrm>
            <a:off x="1530906" y="240661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 Recognition</a:t>
            </a:r>
            <a:endParaRPr lang="en-US" sz="2233" dirty="0"/>
          </a:p>
        </p:txBody>
      </p:sp>
      <p:sp>
        <p:nvSpPr>
          <p:cNvPr id="9" name="Text 5"/>
          <p:cNvSpPr/>
          <p:nvPr/>
        </p:nvSpPr>
        <p:spPr>
          <a:xfrm>
            <a:off x="1530906" y="2897029"/>
            <a:ext cx="38421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Utilize TensorFlow.js to enable users to control the application and navigate the GIS data through natural language commands.</a:t>
            </a:r>
            <a:endParaRPr lang="en-US" sz="1786" dirty="0"/>
          </a:p>
        </p:txBody>
      </p:sp>
      <p:sp>
        <p:nvSpPr>
          <p:cNvPr id="10" name="Shape 6"/>
          <p:cNvSpPr/>
          <p:nvPr/>
        </p:nvSpPr>
        <p:spPr>
          <a:xfrm>
            <a:off x="5599867" y="240661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5758339" y="2491621"/>
            <a:ext cx="193238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79" dirty="0"/>
          </a:p>
        </p:txBody>
      </p:sp>
      <p:sp>
        <p:nvSpPr>
          <p:cNvPr id="12" name="Text 8"/>
          <p:cNvSpPr/>
          <p:nvPr/>
        </p:nvSpPr>
        <p:spPr>
          <a:xfrm>
            <a:off x="6336983" y="2406610"/>
            <a:ext cx="2856667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Mapping</a:t>
            </a:r>
            <a:endParaRPr lang="en-US" sz="2233" dirty="0"/>
          </a:p>
        </p:txBody>
      </p:sp>
      <p:sp>
        <p:nvSpPr>
          <p:cNvPr id="13" name="Text 9"/>
          <p:cNvSpPr/>
          <p:nvPr/>
        </p:nvSpPr>
        <p:spPr>
          <a:xfrm>
            <a:off x="6336983" y="2897029"/>
            <a:ext cx="38421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Using the Leaflet library to provide a responsive, interactive mapping experience with customizable layers and visualizations.</a:t>
            </a:r>
            <a:endParaRPr lang="en-US" sz="1786" dirty="0"/>
          </a:p>
        </p:txBody>
      </p:sp>
      <p:sp>
        <p:nvSpPr>
          <p:cNvPr id="14" name="Shape 10"/>
          <p:cNvSpPr/>
          <p:nvPr/>
        </p:nvSpPr>
        <p:spPr>
          <a:xfrm>
            <a:off x="793790" y="48306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952976" y="4915614"/>
            <a:ext cx="19192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79" dirty="0"/>
          </a:p>
        </p:txBody>
      </p:sp>
      <p:sp>
        <p:nvSpPr>
          <p:cNvPr id="16" name="Text 12"/>
          <p:cNvSpPr/>
          <p:nvPr/>
        </p:nvSpPr>
        <p:spPr>
          <a:xfrm>
            <a:off x="1530906" y="4830604"/>
            <a:ext cx="2975729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Spatial Analysis Tools</a:t>
            </a:r>
            <a:endParaRPr lang="en-US" sz="2233" dirty="0"/>
          </a:p>
        </p:txBody>
      </p:sp>
      <p:sp>
        <p:nvSpPr>
          <p:cNvPr id="17" name="Text 13"/>
          <p:cNvSpPr/>
          <p:nvPr/>
        </p:nvSpPr>
        <p:spPr>
          <a:xfrm>
            <a:off x="1530906" y="5321022"/>
            <a:ext cx="38421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Incorporate advanced spatial analysis tools that allow users to query, filter, and extract insights from the GIS data using voice commands.</a:t>
            </a:r>
            <a:endParaRPr lang="en-US" sz="1786" dirty="0"/>
          </a:p>
        </p:txBody>
      </p:sp>
      <p:sp>
        <p:nvSpPr>
          <p:cNvPr id="18" name="Shape 14"/>
          <p:cNvSpPr/>
          <p:nvPr/>
        </p:nvSpPr>
        <p:spPr>
          <a:xfrm>
            <a:off x="5599867" y="483060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5"/>
          <p:cNvSpPr/>
          <p:nvPr/>
        </p:nvSpPr>
        <p:spPr>
          <a:xfrm>
            <a:off x="5742503" y="4915614"/>
            <a:ext cx="22490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679" dirty="0"/>
          </a:p>
        </p:txBody>
      </p:sp>
      <p:sp>
        <p:nvSpPr>
          <p:cNvPr id="20" name="Text 16"/>
          <p:cNvSpPr/>
          <p:nvPr/>
        </p:nvSpPr>
        <p:spPr>
          <a:xfrm>
            <a:off x="6336983" y="4830604"/>
            <a:ext cx="3842147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Reporting and Visualization</a:t>
            </a:r>
            <a:endParaRPr lang="en-US" sz="2233" dirty="0"/>
          </a:p>
        </p:txBody>
      </p:sp>
      <p:sp>
        <p:nvSpPr>
          <p:cNvPr id="21" name="Text 17"/>
          <p:cNvSpPr/>
          <p:nvPr/>
        </p:nvSpPr>
        <p:spPr>
          <a:xfrm>
            <a:off x="6336983" y="5675352"/>
            <a:ext cx="38421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Generate dynamic, voice-driven reports and visualizations to communicate findings and support data-driven decision-making.</a:t>
            </a:r>
            <a:endParaRPr lang="en-US" sz="1786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6135" y="750689"/>
            <a:ext cx="7664529" cy="13208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201"/>
              </a:lnSpc>
              <a:buNone/>
            </a:pPr>
            <a:r>
              <a:rPr lang="en-US" sz="416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 Recognition with TensorFlow.js</a:t>
            </a:r>
            <a:endParaRPr lang="en-US" sz="4161" dirty="0"/>
          </a:p>
        </p:txBody>
      </p:sp>
      <p:sp>
        <p:nvSpPr>
          <p:cNvPr id="6" name="Shape 2"/>
          <p:cNvSpPr/>
          <p:nvPr/>
        </p:nvSpPr>
        <p:spPr>
          <a:xfrm>
            <a:off x="6531650" y="2388513"/>
            <a:ext cx="22860" cy="5090398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6757988" y="285261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4"/>
          <p:cNvSpPr/>
          <p:nvPr/>
        </p:nvSpPr>
        <p:spPr>
          <a:xfrm>
            <a:off x="6305312" y="2626281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6485811" y="2705457"/>
            <a:ext cx="114419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6"/>
              </a:lnSpc>
              <a:buNone/>
            </a:pPr>
            <a:r>
              <a:rPr lang="en-US" sz="249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96" dirty="0"/>
          </a:p>
        </p:txBody>
      </p:sp>
      <p:sp>
        <p:nvSpPr>
          <p:cNvPr id="10" name="Text 6"/>
          <p:cNvSpPr/>
          <p:nvPr/>
        </p:nvSpPr>
        <p:spPr>
          <a:xfrm>
            <a:off x="7705487" y="2599849"/>
            <a:ext cx="2641997" cy="330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8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Speech-to-Text</a:t>
            </a:r>
            <a:endParaRPr lang="en-US" sz="2080" dirty="0"/>
          </a:p>
        </p:txBody>
      </p:sp>
      <p:sp>
        <p:nvSpPr>
          <p:cNvPr id="11" name="Text 7"/>
          <p:cNvSpPr/>
          <p:nvPr/>
        </p:nvSpPr>
        <p:spPr>
          <a:xfrm>
            <a:off x="7705487" y="3056811"/>
            <a:ext cx="618517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3"/>
              </a:lnSpc>
              <a:buNone/>
            </a:pPr>
            <a:r>
              <a:rPr lang="en-US" sz="166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Utilize TensorFlow.js to convert user's voice commands into text for processing and interpretation.</a:t>
            </a:r>
            <a:endParaRPr lang="en-US" sz="1664" dirty="0"/>
          </a:p>
        </p:txBody>
      </p:sp>
      <p:sp>
        <p:nvSpPr>
          <p:cNvPr id="12" name="Shape 8"/>
          <p:cNvSpPr/>
          <p:nvPr/>
        </p:nvSpPr>
        <p:spPr>
          <a:xfrm>
            <a:off x="6757988" y="4619863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9"/>
          <p:cNvSpPr/>
          <p:nvPr/>
        </p:nvSpPr>
        <p:spPr>
          <a:xfrm>
            <a:off x="6305312" y="4393525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6452949" y="4472702"/>
            <a:ext cx="180142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6"/>
              </a:lnSpc>
              <a:buNone/>
            </a:pPr>
            <a:r>
              <a:rPr lang="en-US" sz="249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96" dirty="0"/>
          </a:p>
        </p:txBody>
      </p:sp>
      <p:sp>
        <p:nvSpPr>
          <p:cNvPr id="15" name="Text 11"/>
          <p:cNvSpPr/>
          <p:nvPr/>
        </p:nvSpPr>
        <p:spPr>
          <a:xfrm>
            <a:off x="7705487" y="4367093"/>
            <a:ext cx="3425190" cy="330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8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Language Understanding</a:t>
            </a:r>
            <a:endParaRPr lang="en-US" sz="2080" dirty="0"/>
          </a:p>
        </p:txBody>
      </p:sp>
      <p:sp>
        <p:nvSpPr>
          <p:cNvPr id="16" name="Text 12"/>
          <p:cNvSpPr/>
          <p:nvPr/>
        </p:nvSpPr>
        <p:spPr>
          <a:xfrm>
            <a:off x="7705487" y="4824055"/>
            <a:ext cx="618517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3"/>
              </a:lnSpc>
              <a:buNone/>
            </a:pPr>
            <a:r>
              <a:rPr lang="en-US" sz="166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Employ natural language processing techniques to extract meaning and intent from the user's voice input.</a:t>
            </a:r>
            <a:endParaRPr lang="en-US" sz="1664" dirty="0"/>
          </a:p>
        </p:txBody>
      </p:sp>
      <p:sp>
        <p:nvSpPr>
          <p:cNvPr id="17" name="Shape 13"/>
          <p:cNvSpPr/>
          <p:nvPr/>
        </p:nvSpPr>
        <p:spPr>
          <a:xfrm>
            <a:off x="6757988" y="638710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4"/>
          <p:cNvSpPr/>
          <p:nvPr/>
        </p:nvSpPr>
        <p:spPr>
          <a:xfrm>
            <a:off x="6305312" y="6160770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5"/>
          <p:cNvSpPr/>
          <p:nvPr/>
        </p:nvSpPr>
        <p:spPr>
          <a:xfrm>
            <a:off x="6453664" y="6239947"/>
            <a:ext cx="178832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6"/>
              </a:lnSpc>
              <a:buNone/>
            </a:pPr>
            <a:r>
              <a:rPr lang="en-US" sz="249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96" dirty="0"/>
          </a:p>
        </p:txBody>
      </p:sp>
      <p:sp>
        <p:nvSpPr>
          <p:cNvPr id="20" name="Text 16"/>
          <p:cNvSpPr/>
          <p:nvPr/>
        </p:nvSpPr>
        <p:spPr>
          <a:xfrm>
            <a:off x="7705487" y="6134338"/>
            <a:ext cx="2809042" cy="330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8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Command Execution</a:t>
            </a:r>
            <a:endParaRPr lang="en-US" sz="2080" dirty="0"/>
          </a:p>
        </p:txBody>
      </p:sp>
      <p:sp>
        <p:nvSpPr>
          <p:cNvPr id="21" name="Text 17"/>
          <p:cNvSpPr/>
          <p:nvPr/>
        </p:nvSpPr>
        <p:spPr>
          <a:xfrm>
            <a:off x="7705487" y="6591300"/>
            <a:ext cx="618517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3"/>
              </a:lnSpc>
              <a:buNone/>
            </a:pPr>
            <a:r>
              <a:rPr lang="en-US" sz="166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Translate the recognized commands into actions that manipulate the GIS data and update the user interface accordingly.</a:t>
            </a:r>
            <a:endParaRPr lang="en-US" sz="1664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93790" y="2177058"/>
            <a:ext cx="6125647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Interface Design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Layout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user interface will feature a clean, minimalist design with intuitive navigation, allowing users to easily access and interact with the GIS data.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Voice Controls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Prominent voice control interfaces will be integrated throughout the application, enabling users to seamlessly switch between voice and traditional input methods.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Responsive Design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web application will be designed to be fully responsive, ensuring a consistent and optimized experience across various devices and screen sizes.</a:t>
            </a:r>
            <a:endParaRPr lang="en-US" sz="1786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7025"/>
            <a:ext cx="14630400" cy="28352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459004"/>
            <a:ext cx="7619643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English Language Support</a:t>
            </a:r>
            <a:endParaRPr lang="en-US" sz="446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507944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3790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Global Accessibility</a:t>
            </a:r>
            <a:endParaRPr lang="en-US" sz="2233" dirty="0"/>
          </a:p>
        </p:txBody>
      </p:sp>
      <p:sp>
        <p:nvSpPr>
          <p:cNvPr id="8" name="Text 3"/>
          <p:cNvSpPr/>
          <p:nvPr/>
        </p:nvSpPr>
        <p:spPr>
          <a:xfrm>
            <a:off x="793790" y="5792153"/>
            <a:ext cx="4120753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voice recognition and language processing capabilities will initially support English, with plans to expand to multiple languages in the future.</a:t>
            </a:r>
            <a:endParaRPr lang="en-US" sz="1786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4704" y="4507944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254704" y="5301734"/>
            <a:ext cx="3687247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Multilingual Compatibility</a:t>
            </a:r>
            <a:endParaRPr lang="en-US" sz="2233" dirty="0"/>
          </a:p>
        </p:txBody>
      </p:sp>
      <p:sp>
        <p:nvSpPr>
          <p:cNvPr id="11" name="Text 5"/>
          <p:cNvSpPr/>
          <p:nvPr/>
        </p:nvSpPr>
        <p:spPr>
          <a:xfrm>
            <a:off x="5254704" y="5792153"/>
            <a:ext cx="4120872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user interface will be designed to accommodate translations, allowing users to seamlessly switch between languages and ensuring a consistent experience.</a:t>
            </a:r>
            <a:endParaRPr lang="en-US" sz="1786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15738" y="4507944"/>
            <a:ext cx="566976" cy="56697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715738" y="530173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Flexible Voice Input</a:t>
            </a:r>
            <a:endParaRPr lang="en-US" sz="2233" dirty="0"/>
          </a:p>
        </p:txBody>
      </p:sp>
      <p:sp>
        <p:nvSpPr>
          <p:cNvPr id="14" name="Text 7"/>
          <p:cNvSpPr/>
          <p:nvPr/>
        </p:nvSpPr>
        <p:spPr>
          <a:xfrm>
            <a:off x="9715738" y="5792153"/>
            <a:ext cx="4120753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voice recognition system will be trained to handle a variety of English accents and dialects, ensuring a high accuracy rate for all users.</a:t>
            </a:r>
            <a:endParaRPr lang="en-US" sz="1786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6193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3425" y="3361730"/>
            <a:ext cx="9793367" cy="6548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56"/>
              </a:lnSpc>
              <a:buNone/>
            </a:pPr>
            <a:r>
              <a:rPr lang="en-US" sz="41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Integration with Existing GIS Systems</a:t>
            </a:r>
            <a:endParaRPr lang="en-US" sz="412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425" y="4330898"/>
            <a:ext cx="4387810" cy="83820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942975" y="5483423"/>
            <a:ext cx="2619375" cy="3274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8"/>
              </a:lnSpc>
              <a:buNone/>
            </a:pPr>
            <a:r>
              <a:rPr lang="en-US" sz="206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Connectivity</a:t>
            </a:r>
            <a:endParaRPr lang="en-US" sz="2063" dirty="0"/>
          </a:p>
        </p:txBody>
      </p:sp>
      <p:sp>
        <p:nvSpPr>
          <p:cNvPr id="8" name="Text 3"/>
          <p:cNvSpPr/>
          <p:nvPr/>
        </p:nvSpPr>
        <p:spPr>
          <a:xfrm>
            <a:off x="942975" y="5936575"/>
            <a:ext cx="3968710" cy="17215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Establish secure and reliable connections to ingest GIS data from various sources, including existing enterprise systems and open-source platforms.</a:t>
            </a:r>
            <a:endParaRPr lang="en-US" sz="16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1235" y="4330898"/>
            <a:ext cx="4387810" cy="83820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330785" y="5483423"/>
            <a:ext cx="2619375" cy="3274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8"/>
              </a:lnSpc>
              <a:buNone/>
            </a:pPr>
            <a:r>
              <a:rPr lang="en-US" sz="206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Workflow</a:t>
            </a:r>
            <a:endParaRPr lang="en-US" sz="2063" dirty="0"/>
          </a:p>
        </p:txBody>
      </p:sp>
      <p:sp>
        <p:nvSpPr>
          <p:cNvPr id="11" name="Text 5"/>
          <p:cNvSpPr/>
          <p:nvPr/>
        </p:nvSpPr>
        <p:spPr>
          <a:xfrm>
            <a:off x="5330785" y="5936574"/>
            <a:ext cx="3968710" cy="172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Develop APIs and integration mechanisms to allow users to seamlessly transition between the voice-enabled web application and their existing GIS tools and workflows.</a:t>
            </a:r>
            <a:endParaRPr lang="en-US" sz="16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9046" y="4330898"/>
            <a:ext cx="4387810" cy="838200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718596" y="5483423"/>
            <a:ext cx="2619375" cy="3274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8"/>
              </a:lnSpc>
              <a:buNone/>
            </a:pPr>
            <a:r>
              <a:rPr lang="en-US" sz="206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Interoperability</a:t>
            </a:r>
            <a:endParaRPr lang="en-US" sz="2063" dirty="0"/>
          </a:p>
        </p:txBody>
      </p:sp>
      <p:sp>
        <p:nvSpPr>
          <p:cNvPr id="14" name="Text 7"/>
          <p:cNvSpPr/>
          <p:nvPr/>
        </p:nvSpPr>
        <p:spPr>
          <a:xfrm>
            <a:off x="9718596" y="5936575"/>
            <a:ext cx="3968710" cy="1341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4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Ensure the application adheres to industry standards and best practices, enabling smooth integration with a wide range of GIS software and platforms.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>
            <a:extLst>
              <a:ext uri="{FF2B5EF4-FFF2-40B4-BE49-F238E27FC236}">
                <a16:creationId xmlns:a16="http://schemas.microsoft.com/office/drawing/2014/main" id="{53883791-3885-523A-B3F5-97C4AE01B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898" y="0"/>
            <a:ext cx="14671298" cy="8252605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40898" y="0"/>
            <a:ext cx="14671298" cy="8252605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28222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0218" y="3443049"/>
            <a:ext cx="5644515" cy="705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56"/>
              </a:lnSpc>
              <a:buNone/>
            </a:pPr>
            <a:r>
              <a:rPr lang="en-US" sz="444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445" dirty="0"/>
          </a:p>
        </p:txBody>
      </p:sp>
      <p:sp>
        <p:nvSpPr>
          <p:cNvPr id="6" name="Shape 2"/>
          <p:cNvSpPr/>
          <p:nvPr/>
        </p:nvSpPr>
        <p:spPr>
          <a:xfrm>
            <a:off x="790218" y="4487228"/>
            <a:ext cx="4199453" cy="3121462"/>
          </a:xfrm>
          <a:prstGeom prst="roundRect">
            <a:avLst>
              <a:gd name="adj" fmla="val 303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1023580" y="4720590"/>
            <a:ext cx="3198614" cy="3526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8"/>
              </a:lnSpc>
              <a:buNone/>
            </a:pPr>
            <a:r>
              <a:rPr lang="en-US" sz="22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Transformative Impact</a:t>
            </a:r>
            <a:endParaRPr lang="en-US" sz="2222" dirty="0"/>
          </a:p>
        </p:txBody>
      </p:sp>
      <p:sp>
        <p:nvSpPr>
          <p:cNvPr id="8" name="Text 4"/>
          <p:cNvSpPr/>
          <p:nvPr/>
        </p:nvSpPr>
        <p:spPr>
          <a:xfrm>
            <a:off x="1023580" y="5208627"/>
            <a:ext cx="3732728" cy="2166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45"/>
              </a:lnSpc>
              <a:buNone/>
            </a:pPr>
            <a:r>
              <a:rPr lang="en-US" sz="17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voice-enabled GIS web application will revolutionize how users interact with and leverage spatial data, making GIS technology more accessible and user-friendly than ever before.</a:t>
            </a:r>
            <a:endParaRPr lang="en-US" sz="1778" dirty="0"/>
          </a:p>
        </p:txBody>
      </p:sp>
      <p:sp>
        <p:nvSpPr>
          <p:cNvPr id="9" name="Shape 5"/>
          <p:cNvSpPr/>
          <p:nvPr/>
        </p:nvSpPr>
        <p:spPr>
          <a:xfrm>
            <a:off x="5215414" y="4487228"/>
            <a:ext cx="4199453" cy="3121462"/>
          </a:xfrm>
          <a:prstGeom prst="roundRect">
            <a:avLst>
              <a:gd name="adj" fmla="val 303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5448776" y="4720590"/>
            <a:ext cx="3651052" cy="3526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8"/>
              </a:lnSpc>
              <a:buNone/>
            </a:pPr>
            <a:r>
              <a:rPr lang="en-US" sz="22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Enhancing GIS Workflows</a:t>
            </a:r>
            <a:endParaRPr lang="en-US" sz="2222" dirty="0"/>
          </a:p>
        </p:txBody>
      </p:sp>
      <p:sp>
        <p:nvSpPr>
          <p:cNvPr id="11" name="Text 7"/>
          <p:cNvSpPr/>
          <p:nvPr/>
        </p:nvSpPr>
        <p:spPr>
          <a:xfrm>
            <a:off x="5448776" y="5208627"/>
            <a:ext cx="3732728" cy="2166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45"/>
              </a:lnSpc>
              <a:buNone/>
            </a:pPr>
            <a:r>
              <a:rPr lang="en-US" sz="17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integrating with existing GIS systems, the application will seamlessly complement and enhance current GIS workflows, empowering users to work more efficiently and effectively.</a:t>
            </a:r>
            <a:endParaRPr lang="en-US" sz="1778" dirty="0"/>
          </a:p>
        </p:txBody>
      </p:sp>
      <p:sp>
        <p:nvSpPr>
          <p:cNvPr id="12" name="Shape 8"/>
          <p:cNvSpPr/>
          <p:nvPr/>
        </p:nvSpPr>
        <p:spPr>
          <a:xfrm>
            <a:off x="9640610" y="4487228"/>
            <a:ext cx="4199453" cy="3121462"/>
          </a:xfrm>
          <a:prstGeom prst="roundRect">
            <a:avLst>
              <a:gd name="adj" fmla="val 303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9873972" y="4720590"/>
            <a:ext cx="2822258" cy="3526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8"/>
              </a:lnSpc>
              <a:buNone/>
            </a:pPr>
            <a:r>
              <a:rPr lang="en-US" sz="2222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Driving Innovation</a:t>
            </a:r>
            <a:endParaRPr lang="en-US" sz="2222" dirty="0"/>
          </a:p>
        </p:txBody>
      </p:sp>
      <p:sp>
        <p:nvSpPr>
          <p:cNvPr id="14" name="Text 10"/>
          <p:cNvSpPr/>
          <p:nvPr/>
        </p:nvSpPr>
        <p:spPr>
          <a:xfrm>
            <a:off x="9873972" y="5208627"/>
            <a:ext cx="3732728" cy="21666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45"/>
              </a:lnSpc>
              <a:buNone/>
            </a:pPr>
            <a:r>
              <a:rPr lang="en-US" sz="1778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successful implementation of this project will serve as a model for future advancements in the field of GIS, inspiring further innovation and pushing the boundaries of what is possible.</a:t>
            </a:r>
            <a:endParaRPr lang="en-US" sz="1778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182</TotalTime>
  <Words>595</Words>
  <Application>Microsoft Office PowerPoint</Application>
  <PresentationFormat>Custom</PresentationFormat>
  <Paragraphs>63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Century Gothic</vt:lpstr>
      <vt:lpstr>Heebo</vt:lpstr>
      <vt:lpstr>Montserrat</vt:lpstr>
      <vt:lpstr>Wingdings 3</vt:lpstr>
      <vt:lpstr>Ion Boardroom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Aryan Bamane</cp:lastModifiedBy>
  <cp:revision>11</cp:revision>
  <dcterms:created xsi:type="dcterms:W3CDTF">2024-08-22T13:17:31Z</dcterms:created>
  <dcterms:modified xsi:type="dcterms:W3CDTF">2025-04-23T06:39:37Z</dcterms:modified>
</cp:coreProperties>
</file>